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Стартовая антибактериальная терапия в родовспомогательном учреждении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84784"/>
            <a:ext cx="3384376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Дети менее 1500 (ОНМТ, ЭНМТ</a:t>
            </a:r>
            <a:r>
              <a:rPr lang="ru-RU" sz="1200" dirty="0" smtClean="0">
                <a:solidFill>
                  <a:srgbClr val="FF0000"/>
                </a:solidFill>
              </a:rPr>
              <a:t>), и/или менее 32 недель гестации</a:t>
            </a:r>
            <a:r>
              <a:rPr lang="ru-RU" sz="1200" dirty="0" smtClean="0"/>
              <a:t>  дети с инвазивной ИВЛ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1484784"/>
            <a:ext cx="324036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Дети более 1500</a:t>
            </a:r>
            <a:r>
              <a:rPr lang="ru-RU" sz="1200" dirty="0"/>
              <a:t>, </a:t>
            </a:r>
            <a:r>
              <a:rPr lang="ru-RU" sz="1200" dirty="0">
                <a:solidFill>
                  <a:srgbClr val="C00000"/>
                </a:solidFill>
              </a:rPr>
              <a:t>и/или более 32 </a:t>
            </a:r>
            <a:r>
              <a:rPr lang="ru-RU" sz="1200" dirty="0" smtClean="0">
                <a:solidFill>
                  <a:srgbClr val="C00000"/>
                </a:solidFill>
              </a:rPr>
              <a:t>недель гестации</a:t>
            </a:r>
            <a:r>
              <a:rPr lang="ru-RU" sz="1200" dirty="0" smtClean="0"/>
              <a:t>, дети без инвазивной ИВЛ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988840"/>
            <a:ext cx="2880320" cy="252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Стартовая антибактериальная терапия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1952836"/>
            <a:ext cx="324036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Инфекционный анамнез, Первичное обследование ОАК+ формула </a:t>
            </a:r>
            <a:r>
              <a:rPr lang="ru-RU" sz="800" dirty="0" err="1" smtClean="0"/>
              <a:t>абс</a:t>
            </a:r>
            <a:r>
              <a:rPr lang="ru-RU" sz="800" dirty="0" smtClean="0"/>
              <a:t>. число , </a:t>
            </a:r>
            <a:r>
              <a:rPr lang="ru-RU" sz="800" dirty="0" err="1" smtClean="0"/>
              <a:t>нейтрофильный</a:t>
            </a:r>
            <a:r>
              <a:rPr lang="ru-RU" sz="800" dirty="0" smtClean="0"/>
              <a:t> индекс, СРБ  через 6- 12 часов, </a:t>
            </a:r>
            <a:r>
              <a:rPr lang="en-US" sz="800" dirty="0" err="1" smtClean="0"/>
              <a:t>Rg</a:t>
            </a:r>
            <a:r>
              <a:rPr lang="ru-RU" sz="800" dirty="0" smtClean="0"/>
              <a:t> ОГК</a:t>
            </a:r>
            <a:endParaRPr lang="ru-RU" sz="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2672" y="2420888"/>
            <a:ext cx="1008112" cy="838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А) </a:t>
            </a:r>
            <a:r>
              <a:rPr lang="ru-RU" sz="800" dirty="0" smtClean="0">
                <a:solidFill>
                  <a:srgbClr val="C00000"/>
                </a:solidFill>
              </a:rPr>
              <a:t>ПСП/ защищенные ПСП </a:t>
            </a:r>
            <a:r>
              <a:rPr lang="ru-RU" sz="800" dirty="0" smtClean="0"/>
              <a:t>Не отягощенный анамнез*, отсутствие </a:t>
            </a:r>
            <a:r>
              <a:rPr lang="en-US" sz="800" dirty="0" smtClean="0"/>
              <a:t>R</a:t>
            </a:r>
            <a:r>
              <a:rPr lang="ru-RU" sz="800" dirty="0" smtClean="0"/>
              <a:t> флоры у матери</a:t>
            </a:r>
            <a:endParaRPr lang="ru-RU" sz="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2420887"/>
            <a:ext cx="1296144" cy="8385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Б) </a:t>
            </a:r>
            <a:r>
              <a:rPr lang="ru-RU" sz="800" dirty="0">
                <a:solidFill>
                  <a:srgbClr val="C00000"/>
                </a:solidFill>
              </a:rPr>
              <a:t>ПСП/ защищенные ПСП </a:t>
            </a:r>
            <a:r>
              <a:rPr lang="ru-RU" sz="800" dirty="0" smtClean="0">
                <a:solidFill>
                  <a:srgbClr val="C00000"/>
                </a:solidFill>
              </a:rPr>
              <a:t>+ </a:t>
            </a:r>
            <a:r>
              <a:rPr lang="ru-RU" sz="800" dirty="0" err="1" smtClean="0">
                <a:solidFill>
                  <a:srgbClr val="C00000"/>
                </a:solidFill>
              </a:rPr>
              <a:t>аминогликозид</a:t>
            </a:r>
            <a:r>
              <a:rPr lang="ru-RU" sz="800" dirty="0" smtClean="0">
                <a:solidFill>
                  <a:srgbClr val="C00000"/>
                </a:solidFill>
              </a:rPr>
              <a:t> </a:t>
            </a:r>
            <a:r>
              <a:rPr lang="ru-RU" sz="800" dirty="0" smtClean="0"/>
              <a:t>отягощенный анамнез *, </a:t>
            </a:r>
            <a:r>
              <a:rPr lang="en-US" sz="800" dirty="0" smtClean="0"/>
              <a:t>R</a:t>
            </a:r>
            <a:r>
              <a:rPr lang="ru-RU" sz="800" dirty="0" smtClean="0"/>
              <a:t> флоры у матери</a:t>
            </a:r>
            <a:endParaRPr lang="ru-RU" sz="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75856" y="2420888"/>
            <a:ext cx="1116124" cy="838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/>
              <a:t>В</a:t>
            </a:r>
            <a:r>
              <a:rPr lang="ru-RU" sz="800" dirty="0" smtClean="0"/>
              <a:t>) Целенаправленная  терапия с учетов высева матери и </a:t>
            </a:r>
            <a:r>
              <a:rPr lang="en-US" sz="800" dirty="0" smtClean="0"/>
              <a:t>R </a:t>
            </a:r>
            <a:r>
              <a:rPr lang="ru-RU" sz="800" dirty="0" smtClean="0"/>
              <a:t> флоры</a:t>
            </a:r>
            <a:endParaRPr lang="ru-RU" sz="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03680" y="2420888"/>
            <a:ext cx="112450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Инфекционное заболевание </a:t>
            </a:r>
            <a:r>
              <a:rPr lang="ru-RU" sz="800" dirty="0"/>
              <a:t>есть посев  крови на стер.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660232" y="2441851"/>
            <a:ext cx="122413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Инфекционного заболевания нет</a:t>
            </a:r>
            <a:endParaRPr lang="ru-RU" sz="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74305" y="3499143"/>
            <a:ext cx="3528392" cy="506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>
                <a:solidFill>
                  <a:schemeClr val="tx1"/>
                </a:solidFill>
              </a:rPr>
              <a:t>Инфекционный анамнез, Первичное обследование ОАК+ формула </a:t>
            </a:r>
            <a:r>
              <a:rPr lang="ru-RU" sz="800" dirty="0" err="1">
                <a:solidFill>
                  <a:schemeClr val="tx1"/>
                </a:solidFill>
              </a:rPr>
              <a:t>абс</a:t>
            </a:r>
            <a:r>
              <a:rPr lang="ru-RU" sz="800" dirty="0">
                <a:solidFill>
                  <a:schemeClr val="tx1"/>
                </a:solidFill>
              </a:rPr>
              <a:t> число , </a:t>
            </a:r>
            <a:r>
              <a:rPr lang="ru-RU" sz="800" dirty="0" err="1" smtClean="0">
                <a:solidFill>
                  <a:schemeClr val="tx1"/>
                </a:solidFill>
              </a:rPr>
              <a:t>нейтрофильный</a:t>
            </a:r>
            <a:r>
              <a:rPr lang="ru-RU" sz="800" dirty="0" smtClean="0">
                <a:solidFill>
                  <a:schemeClr val="tx1"/>
                </a:solidFill>
              </a:rPr>
              <a:t> индекс</a:t>
            </a:r>
            <a:r>
              <a:rPr lang="ru-RU" sz="800" dirty="0">
                <a:solidFill>
                  <a:schemeClr val="tx1"/>
                </a:solidFill>
              </a:rPr>
              <a:t>, СРБ  </a:t>
            </a:r>
            <a:r>
              <a:rPr lang="ru-RU" sz="800" dirty="0" smtClean="0">
                <a:solidFill>
                  <a:schemeClr val="tx1"/>
                </a:solidFill>
              </a:rPr>
              <a:t>через 6- </a:t>
            </a:r>
            <a:r>
              <a:rPr lang="ru-RU" sz="800" dirty="0">
                <a:solidFill>
                  <a:schemeClr val="tx1"/>
                </a:solidFill>
              </a:rPr>
              <a:t>12 часов, посев  крови на стер. </a:t>
            </a:r>
            <a:r>
              <a:rPr lang="en-US" sz="800" dirty="0" err="1">
                <a:solidFill>
                  <a:schemeClr val="tx1"/>
                </a:solidFill>
              </a:rPr>
              <a:t>Rg</a:t>
            </a:r>
            <a:r>
              <a:rPr lang="ru-RU" sz="800" dirty="0">
                <a:solidFill>
                  <a:schemeClr val="tx1"/>
                </a:solidFill>
              </a:rPr>
              <a:t> </a:t>
            </a:r>
            <a:r>
              <a:rPr lang="ru-RU" sz="800" dirty="0" smtClean="0">
                <a:solidFill>
                  <a:schemeClr val="tx1"/>
                </a:solidFill>
              </a:rPr>
              <a:t>ОГК (бак. посев желудочного аспират), ПЦР внутриутробные инфекции***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404624" y="3999885"/>
            <a:ext cx="0" cy="396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128876" y="3972143"/>
            <a:ext cx="0" cy="396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665932" y="2240868"/>
            <a:ext cx="58196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020272" y="2240868"/>
            <a:ext cx="72008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755576" y="4396552"/>
            <a:ext cx="1296144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>
                <a:solidFill>
                  <a:schemeClr val="tx1"/>
                </a:solidFill>
              </a:rPr>
              <a:t>Инфекционное заболевание есть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555776" y="4368810"/>
            <a:ext cx="115212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 smtClean="0">
                <a:solidFill>
                  <a:schemeClr val="tx1"/>
                </a:solidFill>
              </a:rPr>
              <a:t>Инфекционного заболевания  нет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27584" y="5196902"/>
            <a:ext cx="115212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Схем А, Б, В</a:t>
            </a:r>
            <a:endParaRPr lang="ru-RU" sz="8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139952" y="4332806"/>
            <a:ext cx="129614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Повторное ОАК, формула, СРБ, ОАМ, бак посевы, </a:t>
            </a:r>
            <a:r>
              <a:rPr lang="ru-RU" sz="800" smtClean="0"/>
              <a:t>после </a:t>
            </a:r>
            <a:r>
              <a:rPr lang="ru-RU" sz="800" smtClean="0">
                <a:solidFill>
                  <a:schemeClr val="tx1"/>
                </a:solidFill>
              </a:rPr>
              <a:t>48 </a:t>
            </a:r>
            <a:r>
              <a:rPr lang="ru-RU" sz="800" dirty="0" smtClean="0">
                <a:solidFill>
                  <a:schemeClr val="tx1"/>
                </a:solidFill>
              </a:rPr>
              <a:t>-72 часа. 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34" name="Прямая со стрелкой 33"/>
          <p:cNvCxnSpPr>
            <a:stCxn id="24" idx="3"/>
          </p:cNvCxnSpPr>
          <p:nvPr/>
        </p:nvCxnSpPr>
        <p:spPr>
          <a:xfrm>
            <a:off x="3707904" y="462083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220072" y="3356992"/>
            <a:ext cx="115212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>
                <a:solidFill>
                  <a:schemeClr val="tx1"/>
                </a:solidFill>
              </a:rPr>
              <a:t>Схем А, Б, В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020272" y="3356992"/>
            <a:ext cx="1152128" cy="446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Без антибактериальной терапии</a:t>
            </a:r>
            <a:endParaRPr lang="ru-RU" sz="8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012160" y="4221088"/>
            <a:ext cx="1728192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Инфекция не выставлена</a:t>
            </a:r>
            <a:endParaRPr lang="ru-RU" sz="8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796136" y="5196902"/>
            <a:ext cx="2088232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 smtClean="0">
                <a:solidFill>
                  <a:prstClr val="white"/>
                </a:solidFill>
              </a:rPr>
              <a:t>Без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 err="1" smtClean="0">
                <a:solidFill>
                  <a:schemeClr val="tx1"/>
                </a:solidFill>
              </a:rPr>
              <a:t>Без</a:t>
            </a:r>
            <a:r>
              <a:rPr lang="ru-RU" sz="800" dirty="0" smtClean="0">
                <a:solidFill>
                  <a:schemeClr val="tx1"/>
                </a:solidFill>
              </a:rPr>
              <a:t>  </a:t>
            </a:r>
            <a:r>
              <a:rPr lang="ru-RU" sz="800" dirty="0">
                <a:solidFill>
                  <a:schemeClr val="tx1"/>
                </a:solidFill>
              </a:rPr>
              <a:t>антибактериальной </a:t>
            </a:r>
            <a:r>
              <a:rPr lang="ru-RU" sz="800" dirty="0" smtClean="0">
                <a:solidFill>
                  <a:schemeClr val="tx1"/>
                </a:solidFill>
              </a:rPr>
              <a:t>терапии или отмена А/Б терапии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6012160" y="3161931"/>
            <a:ext cx="0" cy="195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899592" y="5661248"/>
            <a:ext cx="6984776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При ухудшении состояния  в первые 48 часов назначается А/Б терапия А,Б,В</a:t>
            </a:r>
            <a:endParaRPr lang="ru-RU" sz="800" dirty="0"/>
          </a:p>
        </p:txBody>
      </p:sp>
      <p:cxnSp>
        <p:nvCxnSpPr>
          <p:cNvPr id="43" name="Прямая со стрелкой 42"/>
          <p:cNvCxnSpPr>
            <a:stCxn id="12" idx="2"/>
          </p:cNvCxnSpPr>
          <p:nvPr/>
        </p:nvCxnSpPr>
        <p:spPr>
          <a:xfrm>
            <a:off x="7272300" y="3161931"/>
            <a:ext cx="0" cy="195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5508104" y="3580475"/>
            <a:ext cx="1512168" cy="850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2" idx="3"/>
          </p:cNvCxnSpPr>
          <p:nvPr/>
        </p:nvCxnSpPr>
        <p:spPr>
          <a:xfrm>
            <a:off x="5436096" y="462083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7" idx="2"/>
          </p:cNvCxnSpPr>
          <p:nvPr/>
        </p:nvCxnSpPr>
        <p:spPr>
          <a:xfrm>
            <a:off x="6876256" y="4653136"/>
            <a:ext cx="0" cy="543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403648" y="487286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6" idx="0"/>
          </p:cNvCxnSpPr>
          <p:nvPr/>
        </p:nvCxnSpPr>
        <p:spPr>
          <a:xfrm flipH="1">
            <a:off x="2267744" y="1844824"/>
            <a:ext cx="360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1106728" y="2240868"/>
            <a:ext cx="22491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9" idx="0"/>
          </p:cNvCxnSpPr>
          <p:nvPr/>
        </p:nvCxnSpPr>
        <p:spPr>
          <a:xfrm>
            <a:off x="2447764" y="2240868"/>
            <a:ext cx="36004" cy="180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419872" y="2240868"/>
            <a:ext cx="28803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5" idx="2"/>
            <a:endCxn id="7" idx="0"/>
          </p:cNvCxnSpPr>
          <p:nvPr/>
        </p:nvCxnSpPr>
        <p:spPr>
          <a:xfrm>
            <a:off x="6552220" y="1844824"/>
            <a:ext cx="0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827584" y="6037327"/>
            <a:ext cx="12601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*- </a:t>
            </a:r>
            <a:r>
              <a:rPr lang="ru-RU" sz="800" dirty="0" smtClean="0"/>
              <a:t>приложение1</a:t>
            </a:r>
            <a:endParaRPr lang="ru-RU" sz="800" dirty="0"/>
          </a:p>
          <a:p>
            <a:pPr algn="ctr"/>
            <a:r>
              <a:rPr lang="ru-RU" sz="800" dirty="0" smtClean="0"/>
              <a:t>** </a:t>
            </a:r>
            <a:r>
              <a:rPr lang="ru-RU" sz="800" dirty="0" smtClean="0"/>
              <a:t>приложение </a:t>
            </a:r>
            <a:r>
              <a:rPr lang="ru-RU" sz="800" dirty="0" smtClean="0"/>
              <a:t>2</a:t>
            </a:r>
          </a:p>
          <a:p>
            <a:pPr algn="ctr"/>
            <a:r>
              <a:rPr lang="ru-RU" sz="800" dirty="0" smtClean="0"/>
              <a:t>*** </a:t>
            </a:r>
            <a:r>
              <a:rPr lang="ru-RU" sz="800" dirty="0" smtClean="0"/>
              <a:t>приложение </a:t>
            </a:r>
            <a:r>
              <a:rPr lang="ru-RU" sz="800" dirty="0" smtClean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0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600" dirty="0"/>
              <a:t>Т</a:t>
            </a:r>
            <a:r>
              <a:rPr lang="ru-RU" sz="1600" dirty="0" smtClean="0"/>
              <a:t>актика антибактериальной терапии у детей старше  48-72 часов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772816"/>
            <a:ext cx="252028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Положительная динамика клинической картины </a:t>
            </a:r>
            <a:endParaRPr lang="ru-RU" sz="1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1052736"/>
            <a:ext cx="2808312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Отрицательная динамика клинической симптоматики (подозрение на </a:t>
            </a:r>
            <a:r>
              <a:rPr lang="ru-RU" sz="1000" dirty="0" err="1" smtClean="0"/>
              <a:t>внутригоспитальную</a:t>
            </a:r>
            <a:r>
              <a:rPr lang="ru-RU" sz="1000" dirty="0" smtClean="0"/>
              <a:t> инфекцию), </a:t>
            </a:r>
            <a:r>
              <a:rPr lang="ru-RU" sz="1000" b="1" dirty="0" smtClean="0">
                <a:solidFill>
                  <a:schemeClr val="tx1"/>
                </a:solidFill>
              </a:rPr>
              <a:t>НЭК, СПЕЦИФИЧЕСКАЯ ИНФЕКЦИЯ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924944"/>
            <a:ext cx="208823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1) Продолжение прежней терапии по нозологической форме  </a:t>
            </a:r>
            <a:r>
              <a:rPr lang="ru-RU" sz="1000" dirty="0" smtClean="0">
                <a:solidFill>
                  <a:schemeClr val="tx1"/>
                </a:solidFill>
              </a:rPr>
              <a:t>(либо по инструкции)</a:t>
            </a:r>
          </a:p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2) </a:t>
            </a:r>
            <a:r>
              <a:rPr lang="ru-RU" sz="1000" dirty="0" smtClean="0"/>
              <a:t>Смена АБ в зависимости от высевов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1988840"/>
            <a:ext cx="280831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Повторный бак. посев крови + Ликвор (по показаниям) </a:t>
            </a:r>
            <a:r>
              <a:rPr lang="ru-RU" sz="1000" b="1" dirty="0" smtClean="0"/>
              <a:t>+ маркеры </a:t>
            </a:r>
            <a:r>
              <a:rPr lang="ru-RU" sz="1000" b="1" dirty="0" smtClean="0"/>
              <a:t>СВО (ПКТ</a:t>
            </a:r>
            <a:r>
              <a:rPr lang="ru-RU" sz="1000" b="1" dirty="0"/>
              <a:t>, СРБ</a:t>
            </a:r>
            <a:r>
              <a:rPr lang="ru-RU" sz="1000" b="1" dirty="0" smtClean="0"/>
              <a:t>)</a:t>
            </a:r>
            <a:endParaRPr lang="ru-RU" sz="1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2924944"/>
            <a:ext cx="180020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С клиникой шока</a:t>
            </a:r>
          </a:p>
          <a:p>
            <a:pPr algn="ctr"/>
            <a:r>
              <a:rPr lang="ru-RU" sz="1000" dirty="0" err="1" smtClean="0"/>
              <a:t>Меронем+ванкомицин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52020" y="4017643"/>
            <a:ext cx="3240360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Через 48 -72 часа  ОАК,  </a:t>
            </a:r>
            <a:r>
              <a:rPr lang="ru-RU" sz="1000" b="1" dirty="0" smtClean="0">
                <a:solidFill>
                  <a:schemeClr val="tx1"/>
                </a:solidFill>
              </a:rPr>
              <a:t>бак. посевов </a:t>
            </a:r>
            <a:r>
              <a:rPr lang="ru-RU" sz="1000" b="1" dirty="0" smtClean="0">
                <a:solidFill>
                  <a:schemeClr val="tx1"/>
                </a:solidFill>
              </a:rPr>
              <a:t>(по нозологии)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16216" y="2924944"/>
            <a:ext cx="1751382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Без клиники </a:t>
            </a:r>
            <a:r>
              <a:rPr lang="ru-RU" sz="1000" dirty="0"/>
              <a:t>ш</a:t>
            </a:r>
            <a:r>
              <a:rPr lang="ru-RU" sz="1000" dirty="0" smtClean="0"/>
              <a:t>ока</a:t>
            </a:r>
          </a:p>
          <a:p>
            <a:pPr algn="ctr"/>
            <a:r>
              <a:rPr lang="ru-RU" sz="1000" dirty="0" err="1" smtClean="0"/>
              <a:t>Ванкомицин+бакперазон</a:t>
            </a:r>
            <a:endParaRPr lang="ru-RU" sz="1000" dirty="0" smtClean="0"/>
          </a:p>
          <a:p>
            <a:pPr algn="ctr"/>
            <a:r>
              <a:rPr lang="ru-RU" sz="1000" dirty="0" smtClean="0"/>
              <a:t>Или </a:t>
            </a:r>
            <a:r>
              <a:rPr lang="ru-RU" sz="1000" dirty="0" err="1" smtClean="0"/>
              <a:t>ванкомицин</a:t>
            </a:r>
            <a:r>
              <a:rPr lang="ru-RU" sz="1000" dirty="0" smtClean="0"/>
              <a:t> </a:t>
            </a:r>
            <a:r>
              <a:rPr lang="ru-RU" sz="1000" dirty="0" err="1" smtClean="0"/>
              <a:t>пиперациллин</a:t>
            </a:r>
            <a:r>
              <a:rPr lang="ru-RU" sz="1000" dirty="0" smtClean="0"/>
              <a:t>/</a:t>
            </a:r>
            <a:r>
              <a:rPr lang="ru-RU" sz="1000" dirty="0" err="1" smtClean="0"/>
              <a:t>тазобактам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869158"/>
            <a:ext cx="1800200" cy="7200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 dirty="0" smtClean="0">
                <a:solidFill>
                  <a:prstClr val="black"/>
                </a:solidFill>
              </a:rPr>
              <a:t>Рост есть</a:t>
            </a:r>
            <a:endParaRPr lang="ru-RU" sz="1000" dirty="0" smtClean="0"/>
          </a:p>
          <a:p>
            <a:pPr algn="just"/>
            <a:r>
              <a:rPr lang="ru-RU" sz="1000" dirty="0" smtClean="0"/>
              <a:t>1) Повторное </a:t>
            </a:r>
            <a:r>
              <a:rPr lang="ru-RU" sz="1000" dirty="0"/>
              <a:t>обследование</a:t>
            </a:r>
          </a:p>
          <a:p>
            <a:pPr algn="just"/>
            <a:r>
              <a:rPr lang="ru-RU" sz="1000" dirty="0" smtClean="0"/>
              <a:t>2) Ухудшение-консультация клин</a:t>
            </a:r>
            <a:r>
              <a:rPr lang="ru-RU" sz="1000" dirty="0" smtClean="0"/>
              <a:t>. фармаколога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86622" y="4869159"/>
            <a:ext cx="1728192" cy="7242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Р</a:t>
            </a:r>
            <a:r>
              <a:rPr lang="ru-RU" sz="1000" dirty="0" smtClean="0"/>
              <a:t>оста нет </a:t>
            </a:r>
          </a:p>
          <a:p>
            <a:pPr algn="just"/>
            <a:r>
              <a:rPr lang="ru-RU" sz="1000" dirty="0" smtClean="0"/>
              <a:t>1) Повторное обследование</a:t>
            </a:r>
          </a:p>
          <a:p>
            <a:pPr algn="just"/>
            <a:r>
              <a:rPr lang="ru-RU" sz="1000" dirty="0"/>
              <a:t>2</a:t>
            </a:r>
            <a:r>
              <a:rPr lang="ru-RU" sz="1000" dirty="0" smtClean="0"/>
              <a:t>)Улучшение – отмена АБ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07702" y="4869160"/>
            <a:ext cx="305233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Рост </a:t>
            </a:r>
            <a:r>
              <a:rPr lang="ru-RU" sz="1000" dirty="0"/>
              <a:t>есть</a:t>
            </a:r>
          </a:p>
          <a:p>
            <a:pPr algn="ctr"/>
            <a:r>
              <a:rPr lang="ru-RU" sz="1000" dirty="0" err="1"/>
              <a:t>Деэскалационная</a:t>
            </a:r>
            <a:r>
              <a:rPr lang="ru-RU" sz="1000" dirty="0"/>
              <a:t> терапия с учетом высевов </a:t>
            </a:r>
            <a:r>
              <a:rPr lang="ru-RU" sz="1000" dirty="0" smtClean="0"/>
              <a:t> **</a:t>
            </a:r>
            <a:endParaRPr lang="ru-RU" sz="10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724128" y="36450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236296" y="36450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696236" y="1772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804248" y="2636912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6012160" y="2636912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236296" y="4377683"/>
            <a:ext cx="0" cy="450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886146" y="4401108"/>
            <a:ext cx="0" cy="427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735796" y="908720"/>
            <a:ext cx="212423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Инфекционный диагноз</a:t>
            </a:r>
            <a:endParaRPr lang="ru-RU" sz="12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2843808" y="1412776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860032" y="1160748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303748" y="249289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05270" y="3404831"/>
            <a:ext cx="1202432" cy="4803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Отмена А/б терапии</a:t>
            </a:r>
            <a:endParaRPr lang="ru-RU" sz="12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1206486" y="2495236"/>
            <a:ext cx="392334" cy="909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023828" y="393305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27584" y="5733256"/>
            <a:ext cx="2016224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** примечание №2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7027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94055" y="476672"/>
            <a:ext cx="237626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Группы риска по развитию поверхностного  кандидоза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76672"/>
            <a:ext cx="2376264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Группы риска по развитию инвазивного кандидоза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3672408" cy="216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/>
              <a:t>Недоношенность (малый вес при рождении (менее 1000г) </a:t>
            </a:r>
            <a:r>
              <a:rPr lang="ru-RU" sz="1000" dirty="0" smtClean="0"/>
              <a:t>и гестационный возраст </a:t>
            </a:r>
            <a:r>
              <a:rPr lang="ru-RU" sz="1000" dirty="0"/>
              <a:t>(менее 27 недель)</a:t>
            </a:r>
          </a:p>
          <a:p>
            <a:pPr algn="just"/>
            <a:r>
              <a:rPr lang="ru-RU" sz="1000" dirty="0" smtClean="0"/>
              <a:t>Наличие </a:t>
            </a:r>
            <a:r>
              <a:rPr lang="ru-RU" sz="1000" dirty="0"/>
              <a:t>центрального венозного катетера (ЦВК)</a:t>
            </a:r>
          </a:p>
          <a:p>
            <a:pPr algn="just"/>
            <a:r>
              <a:rPr lang="ru-RU" sz="1000" dirty="0" smtClean="0"/>
              <a:t>Интубация </a:t>
            </a:r>
            <a:r>
              <a:rPr lang="ru-RU" sz="1000" dirty="0"/>
              <a:t>трахеи или других инвазивных устройств (дренажей, катетеров)</a:t>
            </a:r>
          </a:p>
          <a:p>
            <a:pPr algn="just"/>
            <a:r>
              <a:rPr lang="ru-RU" sz="1000" dirty="0" smtClean="0"/>
              <a:t>Терапия </a:t>
            </a:r>
            <a:r>
              <a:rPr lang="ru-RU" sz="1000" dirty="0"/>
              <a:t>антимикробными препаратами широкого спектра действия, </a:t>
            </a:r>
            <a:r>
              <a:rPr lang="ru-RU" sz="1000" dirty="0" smtClean="0"/>
              <a:t>особенно ЦФ 3 и </a:t>
            </a:r>
            <a:r>
              <a:rPr lang="ru-RU" sz="1000" dirty="0" err="1"/>
              <a:t>карбапенемами</a:t>
            </a:r>
            <a:endParaRPr lang="ru-RU" sz="1000" dirty="0"/>
          </a:p>
          <a:p>
            <a:pPr algn="just"/>
            <a:r>
              <a:rPr lang="ru-RU" sz="1000" dirty="0" smtClean="0"/>
              <a:t>Проведение </a:t>
            </a:r>
            <a:r>
              <a:rPr lang="ru-RU" sz="1000" dirty="0"/>
              <a:t>полного парентерального питания (ППП</a:t>
            </a:r>
            <a:r>
              <a:rPr lang="ru-RU" sz="1000" dirty="0" smtClean="0"/>
              <a:t>)</a:t>
            </a:r>
          </a:p>
          <a:p>
            <a:pPr algn="just"/>
            <a:r>
              <a:rPr lang="ru-RU" sz="1000" dirty="0"/>
              <a:t>Оперативные вмешательства на органах брюшной </a:t>
            </a:r>
            <a:r>
              <a:rPr lang="ru-RU" sz="1000" dirty="0" smtClean="0"/>
              <a:t>полости</a:t>
            </a:r>
          </a:p>
          <a:p>
            <a:pPr algn="just"/>
            <a:r>
              <a:rPr lang="ru-RU" sz="1000" dirty="0" smtClean="0"/>
              <a:t> Течение </a:t>
            </a:r>
            <a:r>
              <a:rPr lang="ru-RU" sz="1000" dirty="0" err="1" smtClean="0"/>
              <a:t>некротизирующего</a:t>
            </a:r>
            <a:r>
              <a:rPr lang="ru-RU" sz="1000" dirty="0" smtClean="0"/>
              <a:t> энтероколита</a:t>
            </a:r>
          </a:p>
          <a:p>
            <a:pPr algn="just"/>
            <a:r>
              <a:rPr lang="ru-RU" sz="1000" dirty="0" smtClean="0"/>
              <a:t>Наличие </a:t>
            </a:r>
            <a:r>
              <a:rPr lang="ru-RU" sz="1000" dirty="0" err="1"/>
              <a:t>кандидозной</a:t>
            </a:r>
            <a:r>
              <a:rPr lang="ru-RU" sz="1000" dirty="0"/>
              <a:t> инфекции у матери во время настоящей беременности и родов</a:t>
            </a:r>
            <a:r>
              <a:rPr lang="ru-RU" sz="1000" dirty="0" smtClean="0"/>
              <a:t>.</a:t>
            </a:r>
          </a:p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Наличие нелеченых локусов </a:t>
            </a:r>
            <a:r>
              <a:rPr lang="ru-RU" sz="1000" dirty="0" err="1" smtClean="0">
                <a:solidFill>
                  <a:schemeClr val="tx1"/>
                </a:solidFill>
              </a:rPr>
              <a:t>неинвазивного</a:t>
            </a:r>
            <a:r>
              <a:rPr lang="ru-RU" sz="1000" dirty="0" smtClean="0">
                <a:solidFill>
                  <a:schemeClr val="tx1"/>
                </a:solidFill>
              </a:rPr>
              <a:t> кандидоза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4054" y="1340768"/>
            <a:ext cx="3022361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/>
              <a:t>Наличие </a:t>
            </a:r>
            <a:r>
              <a:rPr lang="ru-RU" sz="1000" dirty="0" err="1"/>
              <a:t>кандидозной</a:t>
            </a:r>
            <a:r>
              <a:rPr lang="ru-RU" sz="1000" dirty="0"/>
              <a:t> инфекции у матери во время настоящей беременности и </a:t>
            </a:r>
            <a:r>
              <a:rPr lang="ru-RU" sz="1000" dirty="0" smtClean="0"/>
              <a:t>родов</a:t>
            </a:r>
          </a:p>
          <a:p>
            <a:pPr algn="just"/>
            <a:r>
              <a:rPr lang="ru-RU" sz="1000" dirty="0" smtClean="0"/>
              <a:t>Полученные во время беременности антибактериальные, гормональные, цитостатические препараты</a:t>
            </a:r>
          </a:p>
          <a:p>
            <a:pPr algn="just"/>
            <a:r>
              <a:rPr lang="ru-RU" sz="1000" dirty="0" smtClean="0"/>
              <a:t>Традиционная ИВЛ доношенных</a:t>
            </a:r>
          </a:p>
          <a:p>
            <a:pPr algn="just"/>
            <a:r>
              <a:rPr lang="ru-RU" sz="1000" dirty="0"/>
              <a:t>А</a:t>
            </a:r>
            <a:r>
              <a:rPr lang="ru-RU" sz="1000" dirty="0" smtClean="0"/>
              <a:t>нтибактериальная терапия ребенка</a:t>
            </a:r>
          </a:p>
          <a:p>
            <a:pPr algn="just"/>
            <a:r>
              <a:rPr lang="ru-RU" sz="1000" dirty="0" smtClean="0"/>
              <a:t>Гормональная терапия ребенка</a:t>
            </a:r>
          </a:p>
          <a:p>
            <a:pPr algn="just"/>
            <a:r>
              <a:rPr lang="ru-RU" sz="1000" dirty="0" smtClean="0"/>
              <a:t>Позднее прикладывание к груди</a:t>
            </a:r>
          </a:p>
          <a:p>
            <a:pPr algn="just"/>
            <a:r>
              <a:rPr lang="ru-RU" sz="1000" dirty="0" smtClean="0"/>
              <a:t>Искусственное вскармливание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25872" y="4599130"/>
            <a:ext cx="230425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Лечение поверхностного кандидоза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5229200"/>
            <a:ext cx="21602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Лечение системного кандидоза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789040"/>
            <a:ext cx="3672408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Обследование</a:t>
            </a:r>
          </a:p>
          <a:p>
            <a:pPr algn="just"/>
            <a:r>
              <a:rPr lang="ru-RU" sz="1000" dirty="0" smtClean="0"/>
              <a:t>Подозрение </a:t>
            </a:r>
            <a:r>
              <a:rPr lang="ru-RU" sz="1000" dirty="0" err="1" smtClean="0"/>
              <a:t>кандемию</a:t>
            </a:r>
            <a:r>
              <a:rPr lang="ru-RU" sz="1000" dirty="0" smtClean="0"/>
              <a:t> забор крови </a:t>
            </a:r>
          </a:p>
          <a:p>
            <a:pPr algn="just"/>
            <a:r>
              <a:rPr lang="ru-RU" sz="1000" dirty="0" smtClean="0"/>
              <a:t>Подозрение на </a:t>
            </a:r>
            <a:r>
              <a:rPr lang="ru-RU" sz="1000" dirty="0" err="1" smtClean="0"/>
              <a:t>кандидурию</a:t>
            </a:r>
            <a:r>
              <a:rPr lang="ru-RU" sz="1000" dirty="0" smtClean="0"/>
              <a:t>- бак посев мочи</a:t>
            </a:r>
          </a:p>
          <a:p>
            <a:pPr algn="just"/>
            <a:r>
              <a:rPr lang="ru-RU" sz="1000" dirty="0" smtClean="0"/>
              <a:t>Посев из зева и прямой кишки на грибы</a:t>
            </a:r>
          </a:p>
          <a:p>
            <a:pPr algn="just"/>
            <a:r>
              <a:rPr lang="ru-RU" sz="1000" dirty="0" smtClean="0"/>
              <a:t>Подозрение кандидоз ЦНС – посев ликвора</a:t>
            </a:r>
          </a:p>
          <a:p>
            <a:pPr algn="just"/>
            <a:r>
              <a:rPr lang="ru-RU" sz="1000" dirty="0" smtClean="0"/>
              <a:t>По показаниям посев асцитической, плевральной жидкости</a:t>
            </a:r>
          </a:p>
          <a:p>
            <a:pPr marL="171450" indent="-171450" algn="just">
              <a:buFontTx/>
              <a:buChar char="-"/>
            </a:pP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3429000"/>
            <a:ext cx="2808312" cy="61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Обследование</a:t>
            </a:r>
          </a:p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Посев </a:t>
            </a:r>
            <a:r>
              <a:rPr lang="ru-RU" sz="1000" dirty="0">
                <a:solidFill>
                  <a:schemeClr val="tx1"/>
                </a:solidFill>
              </a:rPr>
              <a:t>из зева и прямой кишки на </a:t>
            </a:r>
            <a:r>
              <a:rPr lang="ru-RU" sz="1000" dirty="0" smtClean="0">
                <a:solidFill>
                  <a:schemeClr val="tx1"/>
                </a:solidFill>
              </a:rPr>
              <a:t>грибы</a:t>
            </a:r>
          </a:p>
        </p:txBody>
      </p: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>
            <a:off x="1799692" y="10527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768244" y="10527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051720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660232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051720" y="4869160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762826" y="4059070"/>
            <a:ext cx="0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796136" y="5481228"/>
            <a:ext cx="2160240" cy="756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err="1" smtClean="0"/>
              <a:t>Нистатин</a:t>
            </a:r>
            <a:r>
              <a:rPr lang="ru-RU" sz="1100" dirty="0" smtClean="0"/>
              <a:t> 100 </a:t>
            </a:r>
            <a:r>
              <a:rPr lang="ru-RU" sz="1100" dirty="0" err="1" smtClean="0"/>
              <a:t>Т.Ед</a:t>
            </a:r>
            <a:r>
              <a:rPr lang="ru-RU" sz="1100" dirty="0" smtClean="0"/>
              <a:t>/кг/с</a:t>
            </a:r>
          </a:p>
          <a:p>
            <a:pPr algn="ctr"/>
            <a:r>
              <a:rPr lang="ru-RU" sz="1100" dirty="0" err="1" smtClean="0"/>
              <a:t>Пимафуцин</a:t>
            </a:r>
            <a:r>
              <a:rPr lang="ru-RU" sz="1100" dirty="0" smtClean="0"/>
              <a:t> 6-8 мг/кг/с</a:t>
            </a:r>
          </a:p>
          <a:p>
            <a:pPr algn="ctr"/>
            <a:r>
              <a:rPr lang="ru-RU" sz="1100" dirty="0" err="1" smtClean="0"/>
              <a:t>Флуконазол</a:t>
            </a:r>
            <a:r>
              <a:rPr lang="ru-RU" sz="1100" dirty="0" smtClean="0"/>
              <a:t> 3-6 мг/кг/с 2 раза в неделю через рот</a:t>
            </a:r>
            <a:endParaRPr lang="ru-RU" sz="11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762826" y="5193196"/>
            <a:ext cx="541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2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95505" y="908720"/>
            <a:ext cx="2880320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Начало лечения в первые 12 </a:t>
            </a:r>
            <a:r>
              <a:rPr lang="ru-RU" sz="1000" dirty="0"/>
              <a:t>часов от момента выявления </a:t>
            </a:r>
            <a:r>
              <a:rPr lang="ru-RU" sz="1000" dirty="0" err="1"/>
              <a:t>Candida</a:t>
            </a:r>
            <a:r>
              <a:rPr lang="ru-RU" sz="1000" dirty="0"/>
              <a:t> </a:t>
            </a:r>
            <a:r>
              <a:rPr lang="ru-RU" sz="1000" dirty="0" err="1"/>
              <a:t>spp</a:t>
            </a:r>
            <a:r>
              <a:rPr lang="ru-RU" sz="1000" dirty="0"/>
              <a:t>. </a:t>
            </a:r>
            <a:r>
              <a:rPr lang="ru-RU" sz="1000" dirty="0" smtClean="0"/>
              <a:t>(стерильных локусах) Замену </a:t>
            </a:r>
            <a:r>
              <a:rPr lang="ru-RU" sz="1000" dirty="0"/>
              <a:t>всех сосудистых и иных катетеров, </a:t>
            </a:r>
            <a:r>
              <a:rPr lang="ru-RU" sz="1000" dirty="0" err="1"/>
              <a:t>эндотрахеальной</a:t>
            </a:r>
            <a:r>
              <a:rPr lang="ru-RU" sz="1000" dirty="0"/>
              <a:t> трубки, </a:t>
            </a:r>
            <a:r>
              <a:rPr lang="ru-RU" sz="1000" dirty="0" smtClean="0"/>
              <a:t>дренажей. </a:t>
            </a:r>
            <a:endParaRPr lang="ru-RU" sz="1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132856"/>
            <a:ext cx="288032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Candida </a:t>
            </a:r>
            <a:r>
              <a:rPr lang="en-US" sz="1000" dirty="0" err="1" smtClean="0"/>
              <a:t>albicans</a:t>
            </a:r>
            <a:r>
              <a:rPr lang="en-US" sz="1000" dirty="0" smtClean="0"/>
              <a:t> </a:t>
            </a:r>
            <a:r>
              <a:rPr lang="ru-RU" sz="1000" dirty="0" smtClean="0"/>
              <a:t> </a:t>
            </a:r>
            <a:r>
              <a:rPr lang="en-US" sz="1000" dirty="0" smtClean="0"/>
              <a:t>S</a:t>
            </a:r>
            <a:r>
              <a:rPr lang="ru-RU" sz="1000" dirty="0" smtClean="0"/>
              <a:t> – </a:t>
            </a:r>
            <a:r>
              <a:rPr lang="ru-RU" sz="1000" dirty="0" err="1" smtClean="0"/>
              <a:t>флуконазол</a:t>
            </a:r>
            <a:r>
              <a:rPr lang="ru-RU" sz="1000" dirty="0" smtClean="0"/>
              <a:t> 12 мг/кг/</a:t>
            </a:r>
            <a:r>
              <a:rPr lang="ru-RU" sz="1000" dirty="0" err="1" smtClean="0"/>
              <a:t>сут</a:t>
            </a:r>
            <a:r>
              <a:rPr lang="ru-RU" sz="1000" dirty="0" smtClean="0"/>
              <a:t>, эффективность 48-72 часа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852936"/>
            <a:ext cx="158417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Эффект есть</a:t>
            </a:r>
          </a:p>
          <a:p>
            <a:pPr algn="ctr"/>
            <a:r>
              <a:rPr lang="ru-RU" sz="1000" dirty="0" smtClean="0"/>
              <a:t>Продолжить </a:t>
            </a:r>
            <a:r>
              <a:rPr lang="ru-RU" sz="1000" dirty="0" err="1" smtClean="0"/>
              <a:t>флуконазол</a:t>
            </a:r>
            <a:r>
              <a:rPr lang="ru-RU" sz="1000" dirty="0" smtClean="0"/>
              <a:t>*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2852936"/>
            <a:ext cx="266429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Эффекта нет</a:t>
            </a:r>
          </a:p>
          <a:p>
            <a:pPr algn="ctr"/>
            <a:r>
              <a:rPr lang="ru-RU" sz="1000" dirty="0" err="1" smtClean="0"/>
              <a:t>Микафунгин</a:t>
            </a:r>
            <a:r>
              <a:rPr lang="ru-RU" sz="1000" dirty="0" smtClean="0"/>
              <a:t> </a:t>
            </a:r>
            <a:r>
              <a:rPr lang="ru-RU" sz="1000" dirty="0"/>
              <a:t>в стартовой дозе 4 мг/кг/</a:t>
            </a:r>
            <a:r>
              <a:rPr lang="ru-RU" sz="1000" dirty="0" err="1"/>
              <a:t>сут</a:t>
            </a:r>
            <a:r>
              <a:rPr lang="ru-RU" sz="1000" dirty="0"/>
              <a:t> (с повышением дозы до 10 мг/кг/</a:t>
            </a:r>
            <a:r>
              <a:rPr lang="ru-RU" sz="1000" dirty="0" err="1"/>
              <a:t>сут</a:t>
            </a:r>
            <a:r>
              <a:rPr lang="ru-RU" sz="1000" dirty="0"/>
              <a:t> при неэффективности или при </a:t>
            </a:r>
            <a:r>
              <a:rPr lang="ru-RU" sz="1000" dirty="0" err="1" smtClean="0"/>
              <a:t>кандидозном</a:t>
            </a:r>
            <a:r>
              <a:rPr lang="ru-RU" sz="1000" dirty="0" smtClean="0"/>
              <a:t> </a:t>
            </a:r>
            <a:r>
              <a:rPr lang="ru-RU" sz="1000" dirty="0" err="1" smtClean="0"/>
              <a:t>менингоэнцефалите</a:t>
            </a:r>
            <a:r>
              <a:rPr lang="ru-RU" sz="1000" dirty="0" smtClean="0"/>
              <a:t>).**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3861048"/>
            <a:ext cx="2664296" cy="1224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Подтвержденный кандидоз центральной нервной системы </a:t>
            </a:r>
            <a:r>
              <a:rPr lang="ru-RU" sz="1000" dirty="0" err="1" smtClean="0"/>
              <a:t>амфотерицин</a:t>
            </a:r>
            <a:r>
              <a:rPr lang="ru-RU" sz="1000" dirty="0" smtClean="0"/>
              <a:t> </a:t>
            </a:r>
            <a:r>
              <a:rPr lang="ru-RU" sz="1000" dirty="0"/>
              <a:t>В </a:t>
            </a:r>
            <a:r>
              <a:rPr lang="ru-RU" sz="1000" dirty="0" smtClean="0"/>
              <a:t>1,0-1,5 </a:t>
            </a:r>
            <a:r>
              <a:rPr lang="ru-RU" sz="1000" dirty="0"/>
              <a:t>мг/кг/</a:t>
            </a:r>
            <a:r>
              <a:rPr lang="ru-RU" sz="1000" dirty="0" err="1"/>
              <a:t>сут</a:t>
            </a:r>
            <a:r>
              <a:rPr lang="ru-RU" sz="1000" dirty="0"/>
              <a:t> в/в или </a:t>
            </a:r>
            <a:r>
              <a:rPr lang="ru-RU" sz="1000" dirty="0" err="1"/>
              <a:t>амфотерицин</a:t>
            </a:r>
            <a:r>
              <a:rPr lang="ru-RU" sz="1000" dirty="0"/>
              <a:t> В липидный комплекс </a:t>
            </a:r>
            <a:r>
              <a:rPr lang="ru-RU" sz="1000" dirty="0" smtClean="0"/>
              <a:t>3-5 </a:t>
            </a:r>
            <a:r>
              <a:rPr lang="ru-RU" sz="1000" dirty="0"/>
              <a:t>мг/кг/</a:t>
            </a:r>
            <a:r>
              <a:rPr lang="ru-RU" sz="1000" dirty="0" err="1"/>
              <a:t>сут</a:t>
            </a:r>
            <a:r>
              <a:rPr lang="ru-RU" sz="1000" dirty="0"/>
              <a:t> в/в. </a:t>
            </a:r>
            <a:endParaRPr lang="ru-RU" sz="1000" dirty="0" smtClean="0"/>
          </a:p>
          <a:p>
            <a:pPr algn="ctr"/>
            <a:r>
              <a:rPr lang="ru-RU" sz="1000" dirty="0" smtClean="0"/>
              <a:t>Возможно </a:t>
            </a:r>
            <a:r>
              <a:rPr lang="ru-RU" sz="1000" dirty="0"/>
              <a:t>проведение комбинированной терапии: </a:t>
            </a:r>
            <a:r>
              <a:rPr lang="ru-RU" sz="1000" dirty="0" err="1" smtClean="0"/>
              <a:t>амфотерицин</a:t>
            </a:r>
            <a:r>
              <a:rPr lang="ru-RU" sz="1000" dirty="0" smtClean="0"/>
              <a:t> В </a:t>
            </a:r>
            <a:r>
              <a:rPr lang="ru-RU" sz="1000" dirty="0"/>
              <a:t>+ </a:t>
            </a:r>
            <a:r>
              <a:rPr lang="ru-RU" sz="1000" dirty="0" err="1"/>
              <a:t>флуконазол</a:t>
            </a:r>
            <a:r>
              <a:rPr lang="ru-RU" sz="1000" dirty="0"/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5229200"/>
            <a:ext cx="4752528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Примечание </a:t>
            </a:r>
          </a:p>
          <a:p>
            <a:pPr algn="just"/>
            <a:r>
              <a:rPr lang="ru-RU" sz="1000" dirty="0" smtClean="0"/>
              <a:t>*длительность не менее 14 дней от 1 отрицательного результата</a:t>
            </a:r>
          </a:p>
          <a:p>
            <a:pPr algn="just"/>
            <a:r>
              <a:rPr lang="ru-RU" sz="1000" dirty="0" smtClean="0"/>
              <a:t>**- длительность 4 недели после исчезновения клинических симптомов</a:t>
            </a:r>
          </a:p>
          <a:p>
            <a:pPr algn="just"/>
            <a:r>
              <a:rPr lang="ru-RU" sz="1000" dirty="0" smtClean="0"/>
              <a:t>*** </a:t>
            </a:r>
            <a:r>
              <a:rPr lang="ru-RU" sz="1000" dirty="0" err="1" smtClean="0"/>
              <a:t>кандидозный</a:t>
            </a:r>
            <a:r>
              <a:rPr lang="ru-RU" sz="1000" dirty="0" smtClean="0"/>
              <a:t> эндокардит, остеомиелит, медиастинит длительность терапии более 6 месяцев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188640"/>
            <a:ext cx="288032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Лечение инвазивного кандидоза 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260648"/>
            <a:ext cx="216024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Профилактическое противогрибковая терапия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1268760"/>
            <a:ext cx="194421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детям </a:t>
            </a:r>
            <a:r>
              <a:rPr lang="ru-RU" sz="1000" dirty="0"/>
              <a:t>с ЭНМТ </a:t>
            </a:r>
            <a:r>
              <a:rPr lang="ru-RU" sz="1000" dirty="0" smtClean="0"/>
              <a:t>с факторами риска (центрального венозного катетера, уретрального </a:t>
            </a:r>
            <a:r>
              <a:rPr lang="ru-RU" sz="1000" dirty="0"/>
              <a:t>катетера, </a:t>
            </a:r>
            <a:r>
              <a:rPr lang="ru-RU" sz="1000" dirty="0" smtClean="0"/>
              <a:t>антибиотики резерва резерва)</a:t>
            </a:r>
            <a:endParaRPr lang="ru-RU" sz="1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555776" y="6926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5" idx="0"/>
          </p:cNvCxnSpPr>
          <p:nvPr/>
        </p:nvCxnSpPr>
        <p:spPr>
          <a:xfrm flipH="1">
            <a:off x="2627784" y="1844824"/>
            <a:ext cx="788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267744" y="2708920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491880" y="2708920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>
            <a:off x="4175956" y="36450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860032" y="1268760"/>
            <a:ext cx="136815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 </a:t>
            </a:r>
            <a:r>
              <a:rPr lang="ru-RU" sz="1000" dirty="0"/>
              <a:t>всем новорожденным с ЭНМТ (</a:t>
            </a:r>
            <a:r>
              <a:rPr lang="ru-RU" sz="1000" dirty="0" smtClean="0"/>
              <a:t>случаи инвазивного кандидоза у </a:t>
            </a:r>
            <a:r>
              <a:rPr lang="ru-RU" sz="1000" dirty="0"/>
              <a:t>детей, ОРИТН)</a:t>
            </a:r>
          </a:p>
          <a:p>
            <a:pPr algn="ctr"/>
            <a:endParaRPr lang="ru-RU" sz="10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6012160" y="692696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308304" y="692696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5652120" y="2348880"/>
            <a:ext cx="2592288" cy="900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Антимикотическая профилактика: </a:t>
            </a:r>
            <a:r>
              <a:rPr lang="ru-RU" sz="1000" dirty="0" err="1" smtClean="0"/>
              <a:t>флуконазолом</a:t>
            </a:r>
            <a:r>
              <a:rPr lang="ru-RU" sz="1000" dirty="0" smtClean="0"/>
              <a:t> </a:t>
            </a:r>
            <a:r>
              <a:rPr lang="ru-RU" sz="1000" dirty="0"/>
              <a:t>в дозе 3-6 мг/кг/</a:t>
            </a:r>
            <a:r>
              <a:rPr lang="ru-RU" sz="1000" dirty="0" err="1"/>
              <a:t>сут</a:t>
            </a:r>
            <a:r>
              <a:rPr lang="ru-RU" sz="1000" dirty="0"/>
              <a:t> </a:t>
            </a:r>
            <a:r>
              <a:rPr lang="ru-RU" sz="1000" dirty="0" smtClean="0"/>
              <a:t>в/в перорально </a:t>
            </a:r>
            <a:r>
              <a:rPr lang="ru-RU" sz="1000" dirty="0"/>
              <a:t>2 раза в неделю </a:t>
            </a:r>
            <a:endParaRPr lang="ru-RU" sz="1000" dirty="0" smtClean="0"/>
          </a:p>
          <a:p>
            <a:pPr algn="ctr"/>
            <a:r>
              <a:rPr lang="ru-RU" sz="1000" dirty="0" smtClean="0"/>
              <a:t>Длительность не более </a:t>
            </a:r>
            <a:r>
              <a:rPr lang="ru-RU" sz="1000" dirty="0"/>
              <a:t>6 недель</a:t>
            </a:r>
          </a:p>
        </p:txBody>
      </p:sp>
      <p:cxnSp>
        <p:nvCxnSpPr>
          <p:cNvPr id="33" name="Прямая со стрелкой 32"/>
          <p:cNvCxnSpPr>
            <a:stCxn id="12" idx="2"/>
          </p:cNvCxnSpPr>
          <p:nvPr/>
        </p:nvCxnSpPr>
        <p:spPr>
          <a:xfrm>
            <a:off x="7776356" y="21328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12160" y="21328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728</Words>
  <Application>Microsoft Office PowerPoint</Application>
  <PresentationFormat>Экран (4:3)</PresentationFormat>
  <Paragraphs>95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Стартовая антибактериальная терапия в родовспомогательном учреждении</vt:lpstr>
      <vt:lpstr>Тактика антибактериальной терапии у детей старше  48-72 часов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Стартовая антибактериальная терапия</dc:title>
  <dc:creator>Тори</dc:creator>
  <cp:lastModifiedBy>Тори</cp:lastModifiedBy>
  <cp:revision>34</cp:revision>
  <cp:lastPrinted>2019-11-19T10:25:13Z</cp:lastPrinted>
  <dcterms:created xsi:type="dcterms:W3CDTF">2019-11-18T08:18:53Z</dcterms:created>
  <dcterms:modified xsi:type="dcterms:W3CDTF">2019-12-11T11:08:58Z</dcterms:modified>
</cp:coreProperties>
</file>